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57" r:id="rId3"/>
    <p:sldId id="258" r:id="rId4"/>
    <p:sldId id="259" r:id="rId5"/>
    <p:sldId id="260" r:id="rId6"/>
    <p:sldId id="261" r:id="rId7"/>
    <p:sldId id="262" r:id="rId8"/>
    <p:sldId id="264"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74" autoAdjust="0"/>
    <p:restoredTop sz="86408" autoAdjust="0"/>
  </p:normalViewPr>
  <p:slideViewPr>
    <p:cSldViewPr>
      <p:cViewPr varScale="1">
        <p:scale>
          <a:sx n="92" d="100"/>
          <a:sy n="92" d="100"/>
        </p:scale>
        <p:origin x="-426" y="-96"/>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24.10.2020</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24.10.2020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24.10.2020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24.10.2020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24.10.2020</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24.10.2020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24.10.2020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24.10.2020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24.10.2020</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24.10.2020</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24.10.2020</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B106E36-FD25-4E2D-B0AA-010F637433A0}" type="datetimeFigureOut">
              <a:rPr lang="ru-RU" smtClean="0"/>
              <a:pPr/>
              <a:t>24.10.2020</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25C68B6-61C2-468F-89AB-4B9F7531AA68}"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flipV="1">
            <a:off x="2928926" y="571478"/>
            <a:ext cx="3786214" cy="214316"/>
          </a:xfrm>
        </p:spPr>
        <p:style>
          <a:lnRef idx="3">
            <a:schemeClr val="lt1"/>
          </a:lnRef>
          <a:fillRef idx="1001">
            <a:schemeClr val="lt1"/>
          </a:fillRef>
          <a:effectRef idx="1">
            <a:schemeClr val="accent1"/>
          </a:effectRef>
          <a:fontRef idx="minor">
            <a:schemeClr val="lt1"/>
          </a:fontRef>
        </p:style>
        <p:txBody>
          <a:bodyPr>
            <a:normAutofit fontScale="90000"/>
          </a:bodyPr>
          <a:lstStyle/>
          <a:p>
            <a:pPr algn="l"/>
            <a:endParaRPr lang="ru-RU" sz="2000" dirty="0"/>
          </a:p>
        </p:txBody>
      </p:sp>
      <p:sp>
        <p:nvSpPr>
          <p:cNvPr id="3" name="Подзаголовок 2"/>
          <p:cNvSpPr>
            <a:spLocks noGrp="1"/>
          </p:cNvSpPr>
          <p:nvPr>
            <p:ph type="subTitle" idx="1"/>
          </p:nvPr>
        </p:nvSpPr>
        <p:spPr>
          <a:xfrm>
            <a:off x="142844" y="142852"/>
            <a:ext cx="8858312" cy="6572296"/>
          </a:xfrm>
        </p:spPr>
        <p:style>
          <a:lnRef idx="3">
            <a:schemeClr val="lt1"/>
          </a:lnRef>
          <a:fillRef idx="1">
            <a:schemeClr val="accent1"/>
          </a:fillRef>
          <a:effectRef idx="1">
            <a:schemeClr val="accent1"/>
          </a:effectRef>
          <a:fontRef idx="minor">
            <a:schemeClr val="lt1"/>
          </a:fontRef>
        </p:style>
        <p:txBody>
          <a:bodyPr>
            <a:normAutofit/>
          </a:bodyPr>
          <a:lstStyle/>
          <a:p>
            <a:pPr algn="l"/>
            <a:r>
              <a:rPr lang="uk-UA" sz="4400" dirty="0" smtClean="0"/>
              <a:t>      </a:t>
            </a:r>
          </a:p>
          <a:p>
            <a:pPr algn="l"/>
            <a:r>
              <a:rPr lang="uk-UA" sz="4400" dirty="0" smtClean="0"/>
              <a:t> </a:t>
            </a:r>
            <a:r>
              <a:rPr lang="uk-UA" sz="4400" dirty="0" smtClean="0"/>
              <a:t>     </a:t>
            </a:r>
            <a:r>
              <a:rPr lang="uk-UA" sz="4400" b="1" dirty="0" smtClean="0"/>
              <a:t>Сторінки  історії  мого  села</a:t>
            </a:r>
          </a:p>
          <a:p>
            <a:pPr algn="l"/>
            <a:endParaRPr lang="uk-UA" dirty="0" smtClean="0"/>
          </a:p>
          <a:p>
            <a:pPr algn="ctr"/>
            <a:r>
              <a:rPr lang="uk-UA" sz="2800" dirty="0" smtClean="0"/>
              <a:t>   </a:t>
            </a:r>
            <a:r>
              <a:rPr lang="uk-UA" sz="2800" dirty="0" err="1" smtClean="0"/>
              <a:t>Підпроект</a:t>
            </a:r>
            <a:r>
              <a:rPr lang="uk-UA" sz="2800" dirty="0" smtClean="0"/>
              <a:t>  </a:t>
            </a:r>
            <a:r>
              <a:rPr lang="uk-UA" dirty="0" err="1" smtClean="0"/>
              <a:t>“Пишаємось</a:t>
            </a:r>
            <a:r>
              <a:rPr lang="uk-UA" dirty="0" smtClean="0"/>
              <a:t> тобою,  рідний краю!”</a:t>
            </a:r>
          </a:p>
          <a:p>
            <a:pPr algn="ctr"/>
            <a:r>
              <a:rPr lang="uk-UA" dirty="0" smtClean="0"/>
              <a:t> </a:t>
            </a:r>
            <a:r>
              <a:rPr lang="uk-UA" sz="2800" dirty="0" err="1" smtClean="0"/>
              <a:t>інтернет</a:t>
            </a:r>
            <a:r>
              <a:rPr lang="uk-UA" sz="2800" dirty="0" smtClean="0"/>
              <a:t> – проекту </a:t>
            </a:r>
          </a:p>
          <a:p>
            <a:pPr algn="ctr"/>
            <a:r>
              <a:rPr lang="uk-UA" dirty="0" err="1" smtClean="0"/>
              <a:t>“Ми</a:t>
            </a:r>
            <a:r>
              <a:rPr lang="uk-UA" dirty="0" smtClean="0"/>
              <a:t> – патріоти </a:t>
            </a:r>
            <a:r>
              <a:rPr lang="uk-UA" dirty="0" err="1" smtClean="0"/>
              <a:t>Черкащини”</a:t>
            </a:r>
            <a:endParaRPr lang="uk-UA" dirty="0" smtClean="0"/>
          </a:p>
          <a:p>
            <a:pPr algn="l"/>
            <a:endParaRPr lang="uk-UA" dirty="0" smtClean="0"/>
          </a:p>
          <a:p>
            <a:r>
              <a:rPr lang="uk-UA" sz="2400" dirty="0" smtClean="0"/>
              <a:t>                                          </a:t>
            </a:r>
          </a:p>
          <a:p>
            <a:r>
              <a:rPr lang="uk-UA" sz="2400" dirty="0" smtClean="0"/>
              <a:t>     Пошукова  робота  учнів </a:t>
            </a:r>
          </a:p>
          <a:p>
            <a:r>
              <a:rPr lang="uk-UA" sz="2400" dirty="0" smtClean="0"/>
              <a:t>9 класу  Матвіївського НВК</a:t>
            </a:r>
          </a:p>
          <a:p>
            <a:r>
              <a:rPr lang="uk-UA" sz="2400" dirty="0" smtClean="0"/>
              <a:t> </a:t>
            </a:r>
            <a:r>
              <a:rPr lang="uk-UA" sz="2400" dirty="0" smtClean="0"/>
              <a:t>  Чигиринської ОТГ </a:t>
            </a:r>
          </a:p>
          <a:p>
            <a:r>
              <a:rPr lang="uk-UA" sz="2400" dirty="0" smtClean="0"/>
              <a:t> Черкаської обл. </a:t>
            </a:r>
          </a:p>
          <a:p>
            <a:r>
              <a:rPr lang="uk-UA" sz="2400" dirty="0" smtClean="0"/>
              <a:t>Керівник  Антоненко О.Г.</a:t>
            </a:r>
          </a:p>
          <a:p>
            <a:pPr marL="176213" algn="l"/>
            <a:r>
              <a:rPr lang="uk-UA" dirty="0" smtClean="0"/>
              <a:t> </a:t>
            </a:r>
            <a:r>
              <a:rPr lang="uk-UA" dirty="0" smtClean="0"/>
              <a:t>   </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42844" y="142852"/>
            <a:ext cx="8858312" cy="6572296"/>
          </a:xfrm>
        </p:spPr>
        <p:style>
          <a:lnRef idx="3">
            <a:schemeClr val="lt1"/>
          </a:lnRef>
          <a:fillRef idx="1">
            <a:schemeClr val="accent1"/>
          </a:fillRef>
          <a:effectRef idx="1">
            <a:schemeClr val="accent1"/>
          </a:effectRef>
          <a:fontRef idx="minor">
            <a:schemeClr val="lt1"/>
          </a:fontRef>
        </p:style>
        <p:txBody>
          <a:bodyPr/>
          <a:lstStyle/>
          <a:p>
            <a:endParaRPr lang="uk-UA" dirty="0" smtClean="0"/>
          </a:p>
          <a:p>
            <a:endParaRPr lang="uk-UA" dirty="0" smtClean="0"/>
          </a:p>
          <a:p>
            <a:r>
              <a:rPr lang="uk-UA" dirty="0" smtClean="0"/>
              <a:t>     </a:t>
            </a:r>
            <a:r>
              <a:rPr lang="uk-UA" sz="2000" dirty="0" smtClean="0"/>
              <a:t>Народні легенди і перекази розповідають нам  про дух козацтва, їхню працю, мрії про щастя,  любов до рідного краю. Ми їх вивчаємо, щоб передати наступним поколінням.</a:t>
            </a:r>
          </a:p>
          <a:p>
            <a:endParaRPr lang="uk-UA" sz="2000" dirty="0" smtClean="0"/>
          </a:p>
          <a:p>
            <a:endParaRPr lang="uk-UA" sz="2000" dirty="0" smtClean="0"/>
          </a:p>
          <a:p>
            <a:r>
              <a:rPr lang="uk-UA" sz="2000" dirty="0" smtClean="0"/>
              <a:t> </a:t>
            </a:r>
            <a:r>
              <a:rPr lang="uk-UA" sz="2000" dirty="0" smtClean="0"/>
              <a:t>                                          Учнівський колектив 9 класу.</a:t>
            </a:r>
          </a:p>
          <a:p>
            <a:r>
              <a:rPr lang="uk-UA" sz="2000" smtClean="0"/>
              <a:t> </a:t>
            </a:r>
            <a:r>
              <a:rPr lang="uk-UA" sz="2000" smtClean="0"/>
              <a:t>                                                          Керівник  Антоненко О.Г.</a:t>
            </a:r>
            <a:endParaRPr lang="ru-RU"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786874" cy="6572296"/>
          </a:xfrm>
        </p:spPr>
        <p:style>
          <a:lnRef idx="3">
            <a:schemeClr val="lt1"/>
          </a:lnRef>
          <a:fillRef idx="1">
            <a:schemeClr val="accent1"/>
          </a:fillRef>
          <a:effectRef idx="1">
            <a:schemeClr val="accent1"/>
          </a:effectRef>
          <a:fontRef idx="minor">
            <a:schemeClr val="lt1"/>
          </a:fontRef>
        </p:style>
        <p:txBody>
          <a:bodyPr>
            <a:normAutofit/>
          </a:bodyPr>
          <a:lstStyle/>
          <a:p>
            <a:r>
              <a:rPr lang="uk-UA" sz="2000" dirty="0" smtClean="0">
                <a:cs typeface="Arial" pitchFamily="34" charset="0"/>
              </a:rPr>
              <a:t>                         </a:t>
            </a:r>
          </a:p>
          <a:p>
            <a:r>
              <a:rPr lang="uk-UA" sz="2000" dirty="0" smtClean="0">
                <a:cs typeface="Arial" pitchFamily="34" charset="0"/>
              </a:rPr>
              <a:t>                                    </a:t>
            </a:r>
            <a:r>
              <a:rPr lang="uk-UA" sz="2400" b="1" dirty="0" smtClean="0">
                <a:cs typeface="Arial" pitchFamily="34" charset="0"/>
              </a:rPr>
              <a:t>Легенда  про  село</a:t>
            </a:r>
          </a:p>
          <a:p>
            <a:endParaRPr lang="uk-UA" sz="2000" dirty="0" smtClean="0">
              <a:cs typeface="Arial" pitchFamily="34" charset="0"/>
            </a:endParaRPr>
          </a:p>
          <a:p>
            <a:r>
              <a:rPr lang="uk-UA" sz="2000" dirty="0" smtClean="0">
                <a:cs typeface="Arial" pitchFamily="34" charset="0"/>
              </a:rPr>
              <a:t>  Дуже давно в густому лісовому масиві, який звали Чорний ліс, розкинувся невеликий хутір. В ньому жило кілька сімей, які зустрічали і проводжали чумаків, що волами прямували у Крим по сіль. Вони потерпали від набігів розбійників, які вимагали викуп за проїзд дорогою. Тому чумаки нарекли цей хутір </a:t>
            </a:r>
            <a:r>
              <a:rPr lang="uk-UA" sz="2000" b="1" dirty="0" err="1" smtClean="0">
                <a:cs typeface="Arial" pitchFamily="34" charset="0"/>
              </a:rPr>
              <a:t>Халявщина</a:t>
            </a:r>
            <a:r>
              <a:rPr lang="uk-UA" sz="2000" b="1" dirty="0" smtClean="0">
                <a:cs typeface="Arial" pitchFamily="34" charset="0"/>
              </a:rPr>
              <a:t>.</a:t>
            </a:r>
          </a:p>
          <a:p>
            <a:endParaRPr lang="uk-UA" sz="2000" dirty="0" smtClean="0"/>
          </a:p>
          <a:p>
            <a:endParaRPr lang="uk-UA" sz="1600" dirty="0" smtClean="0"/>
          </a:p>
          <a:p>
            <a:endParaRPr lang="uk-UA" sz="1600" dirty="0" smtClean="0"/>
          </a:p>
          <a:p>
            <a:endParaRPr lang="uk-UA" sz="1600" dirty="0" smtClean="0"/>
          </a:p>
          <a:p>
            <a:endParaRPr lang="uk-UA" sz="1600" dirty="0" smtClean="0"/>
          </a:p>
          <a:p>
            <a:endParaRPr lang="uk-UA" sz="1600" dirty="0" smtClean="0"/>
          </a:p>
          <a:p>
            <a:endParaRPr lang="ru-RU" sz="1600" dirty="0"/>
          </a:p>
        </p:txBody>
      </p:sp>
      <p:pic>
        <p:nvPicPr>
          <p:cNvPr id="6" name="Рисунок 5" descr="C:\Documents and Settings\user\Рабочий стол\хутір (2)\P01020-134516.jpg"/>
          <p:cNvPicPr/>
          <p:nvPr/>
        </p:nvPicPr>
        <p:blipFill>
          <a:blip r:embed="rId2" cstate="print"/>
          <a:srcRect/>
          <a:stretch>
            <a:fillRect/>
          </a:stretch>
        </p:blipFill>
        <p:spPr bwMode="auto">
          <a:xfrm>
            <a:off x="1071538" y="3286124"/>
            <a:ext cx="7286676" cy="3357586"/>
          </a:xfrm>
          <a:prstGeom prst="rect">
            <a:avLst/>
          </a:prstGeom>
          <a:noFill/>
          <a:ln w="9525">
            <a:noFill/>
            <a:miter lim="800000"/>
            <a:headEnd/>
            <a:tailEnd/>
          </a:ln>
        </p:spPr>
      </p:pic>
      <p:sp>
        <p:nvSpPr>
          <p:cNvPr id="7" name="Заголовок 6"/>
          <p:cNvSpPr>
            <a:spLocks noGrp="1"/>
          </p:cNvSpPr>
          <p:nvPr>
            <p:ph type="title"/>
          </p:nvPr>
        </p:nvSpPr>
        <p:spPr>
          <a:xfrm>
            <a:off x="4000496" y="785794"/>
            <a:ext cx="1714512" cy="71438"/>
          </a:xfrm>
        </p:spPr>
        <p:txBody>
          <a:bodyPr>
            <a:normAutofit fontScale="90000"/>
          </a:bodyPr>
          <a:lstStyle/>
          <a:p>
            <a:pPr algn="l"/>
            <a:endParaRPr lang="ru-RU" dirty="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214282" y="214290"/>
            <a:ext cx="8715436" cy="6500858"/>
          </a:xfrm>
        </p:spPr>
        <p:style>
          <a:lnRef idx="3">
            <a:schemeClr val="lt1"/>
          </a:lnRef>
          <a:fillRef idx="1">
            <a:schemeClr val="accent1"/>
          </a:fillRef>
          <a:effectRef idx="1">
            <a:schemeClr val="accent1"/>
          </a:effectRef>
          <a:fontRef idx="minor">
            <a:schemeClr val="lt1"/>
          </a:fontRef>
        </p:style>
        <p:txBody>
          <a:bodyPr>
            <a:normAutofit/>
          </a:bodyPr>
          <a:lstStyle/>
          <a:p>
            <a:r>
              <a:rPr lang="uk-UA" sz="2000" dirty="0" smtClean="0">
                <a:cs typeface="Arial" pitchFamily="34" charset="0"/>
              </a:rPr>
              <a:t>       </a:t>
            </a:r>
          </a:p>
          <a:p>
            <a:endParaRPr lang="uk-UA" sz="2000" dirty="0" smtClean="0">
              <a:cs typeface="Arial" pitchFamily="34" charset="0"/>
            </a:endParaRPr>
          </a:p>
          <a:p>
            <a:endParaRPr lang="uk-UA" sz="2000" dirty="0" smtClean="0">
              <a:cs typeface="Arial" pitchFamily="34" charset="0"/>
            </a:endParaRPr>
          </a:p>
          <a:p>
            <a:pPr marL="623888" indent="-623888">
              <a:tabLst>
                <a:tab pos="8340725" algn="l"/>
              </a:tabLst>
            </a:pPr>
            <a:r>
              <a:rPr lang="uk-UA" sz="2000" dirty="0" smtClean="0">
                <a:cs typeface="Arial" pitchFamily="34" charset="0"/>
              </a:rPr>
              <a:t>           Якось  прямував з Запорозької Січі козак Матвій  до столиці Чигирин, щоб відвідати її.  Дорога була незнайома. Ішов довго, стомився. Став на пагорбі, щоб роздивитися. Навкруги був величезний дрімучий ліс.  Був таким гарним, що не хотілося нікуди іти. Вода у козака закінчилася, а навкруги не видно було ні річки,  ні озерця. Та Матвій побачив </a:t>
            </a:r>
            <a:r>
              <a:rPr lang="uk-UA" sz="2000" dirty="0" err="1" smtClean="0">
                <a:cs typeface="Arial" pitchFamily="34" charset="0"/>
              </a:rPr>
              <a:t>зеленокосі</a:t>
            </a:r>
            <a:r>
              <a:rPr lang="uk-UA" sz="2000" dirty="0" smtClean="0">
                <a:cs typeface="Arial" pitchFamily="34" charset="0"/>
              </a:rPr>
              <a:t> верби. Підійшов  </a:t>
            </a:r>
            <a:r>
              <a:rPr lang="uk-UA" sz="2000" dirty="0" err="1" smtClean="0">
                <a:cs typeface="Arial" pitchFamily="34" charset="0"/>
              </a:rPr>
              <a:t>блище</a:t>
            </a:r>
            <a:r>
              <a:rPr lang="uk-UA" sz="2000" dirty="0" smtClean="0">
                <a:cs typeface="Arial" pitchFamily="34" charset="0"/>
              </a:rPr>
              <a:t> і помітив, як   з- під  землі  текла чиста, як скло вода. Напився, набрав із собою  її в дорогу,  ліг спочити і заснув. </a:t>
            </a:r>
            <a:endParaRPr lang="ru-RU" sz="2000" dirty="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142844" y="214290"/>
            <a:ext cx="8858312" cy="6429420"/>
          </a:xfrm>
        </p:spPr>
        <p:style>
          <a:lnRef idx="3">
            <a:schemeClr val="lt1"/>
          </a:lnRef>
          <a:fillRef idx="1">
            <a:schemeClr val="accent1"/>
          </a:fillRef>
          <a:effectRef idx="1">
            <a:schemeClr val="accent1"/>
          </a:effectRef>
          <a:fontRef idx="minor">
            <a:schemeClr val="lt1"/>
          </a:fontRef>
        </p:style>
        <p:txBody>
          <a:bodyPr/>
          <a:lstStyle/>
          <a:p>
            <a:r>
              <a:rPr lang="uk-UA" sz="2000" dirty="0" smtClean="0"/>
              <a:t>   </a:t>
            </a:r>
          </a:p>
          <a:p>
            <a:r>
              <a:rPr lang="uk-UA" sz="2000" dirty="0" smtClean="0"/>
              <a:t>     Прокинувся, коли вже сутеніло. Біля джерела сиділо зайченя,  недалеко паслася косуля.  Але потрібно було іти далі. Взяв торбину на плече і  вийшов з лісу, помітив хутір. В ньому познайомився з доброзичливими людьми. Вони запропонували переночувати, показали дорогу до столиці.  </a:t>
            </a:r>
          </a:p>
          <a:p>
            <a:endParaRPr lang="ru-RU" dirty="0"/>
          </a:p>
        </p:txBody>
      </p:sp>
      <p:pic>
        <p:nvPicPr>
          <p:cNvPr id="4" name="Рисунок 3" descr="C:\Documents and Settings\user\Рабочий стол\ф\IMAG2095.jpg"/>
          <p:cNvPicPr/>
          <p:nvPr/>
        </p:nvPicPr>
        <p:blipFill>
          <a:blip r:embed="rId2" cstate="print"/>
          <a:srcRect/>
          <a:stretch>
            <a:fillRect/>
          </a:stretch>
        </p:blipFill>
        <p:spPr bwMode="auto">
          <a:xfrm>
            <a:off x="1142976" y="2285992"/>
            <a:ext cx="7286676" cy="3929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uk-UA" sz="2800" dirty="0" smtClean="0"/>
              <a:t>                   </a:t>
            </a:r>
            <a:endParaRPr lang="ru-RU" sz="2800" dirty="0"/>
          </a:p>
        </p:txBody>
      </p:sp>
      <p:sp>
        <p:nvSpPr>
          <p:cNvPr id="3" name="Содержимое 2"/>
          <p:cNvSpPr>
            <a:spLocks noGrp="1"/>
          </p:cNvSpPr>
          <p:nvPr>
            <p:ph idx="1"/>
          </p:nvPr>
        </p:nvSpPr>
        <p:spPr>
          <a:xfrm>
            <a:off x="214282" y="142852"/>
            <a:ext cx="8715436" cy="6500858"/>
          </a:xfrm>
        </p:spPr>
        <p:style>
          <a:lnRef idx="3">
            <a:schemeClr val="lt1"/>
          </a:lnRef>
          <a:fillRef idx="1">
            <a:schemeClr val="accent1"/>
          </a:fillRef>
          <a:effectRef idx="1">
            <a:schemeClr val="accent1"/>
          </a:effectRef>
          <a:fontRef idx="minor">
            <a:schemeClr val="lt1"/>
          </a:fontRef>
        </p:style>
        <p:txBody>
          <a:bodyPr/>
          <a:lstStyle/>
          <a:p>
            <a:r>
              <a:rPr lang="uk-UA" sz="2000" dirty="0" smtClean="0">
                <a:cs typeface="Arial" pitchFamily="34" charset="0"/>
              </a:rPr>
              <a:t>  </a:t>
            </a:r>
          </a:p>
          <a:p>
            <a:r>
              <a:rPr lang="uk-UA" sz="2000" dirty="0" smtClean="0">
                <a:cs typeface="Arial" pitchFamily="34" charset="0"/>
              </a:rPr>
              <a:t>   Розповіли про розбійників, які не дають їм спокійно жити.  “ А що, як поселитися у цьому прекрасному краї, який зачарував мене. І цим добрим людям допоможу, “ - подумав козак.  І незабаром  тут побудували будинки. </a:t>
            </a:r>
          </a:p>
          <a:p>
            <a:r>
              <a:rPr lang="uk-UA" sz="2000" dirty="0" smtClean="0">
                <a:cs typeface="Arial" pitchFamily="34" charset="0"/>
              </a:rPr>
              <a:t>    З часом їх ставало більше і більше. Так  утворилося моє рідне село,  яке  величають   </a:t>
            </a:r>
            <a:r>
              <a:rPr lang="uk-UA" sz="2000" b="1" dirty="0" smtClean="0">
                <a:cs typeface="Arial" pitchFamily="34" charset="0"/>
              </a:rPr>
              <a:t>Матвіївка.</a:t>
            </a:r>
            <a:endParaRPr lang="ru-RU" sz="2000" b="1" dirty="0" smtClean="0">
              <a:cs typeface="Arial" pitchFamily="34" charset="0"/>
            </a:endParaRPr>
          </a:p>
          <a:p>
            <a:endParaRPr lang="uk-UA" dirty="0" smtClean="0"/>
          </a:p>
          <a:p>
            <a:endParaRPr lang="ru-RU" dirty="0" smtClean="0"/>
          </a:p>
          <a:p>
            <a:endParaRPr lang="ru-RU" dirty="0"/>
          </a:p>
        </p:txBody>
      </p:sp>
      <p:pic>
        <p:nvPicPr>
          <p:cNvPr id="4" name="Рисунок 3" descr="C:\Documents and Settings\user\Рабочий стол\ф\P4210414.JPG"/>
          <p:cNvPicPr/>
          <p:nvPr/>
        </p:nvPicPr>
        <p:blipFill>
          <a:blip r:embed="rId2" cstate="print"/>
          <a:srcRect/>
          <a:stretch>
            <a:fillRect/>
          </a:stretch>
        </p:blipFill>
        <p:spPr bwMode="auto">
          <a:xfrm>
            <a:off x="1214414" y="2643182"/>
            <a:ext cx="7000924" cy="39290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488" y="357166"/>
            <a:ext cx="2714644" cy="285752"/>
          </a:xfrm>
        </p:spPr>
        <p:style>
          <a:lnRef idx="3">
            <a:schemeClr val="lt1"/>
          </a:lnRef>
          <a:fillRef idx="1">
            <a:schemeClr val="accent1"/>
          </a:fillRef>
          <a:effectRef idx="1">
            <a:schemeClr val="accent1"/>
          </a:effectRef>
          <a:fontRef idx="minor">
            <a:schemeClr val="lt1"/>
          </a:fontRef>
        </p:style>
        <p:txBody>
          <a:bodyPr>
            <a:normAutofit fontScale="90000"/>
          </a:bodyPr>
          <a:lstStyle/>
          <a:p>
            <a:pPr algn="l"/>
            <a:r>
              <a:rPr lang="uk-UA" dirty="0" smtClean="0"/>
              <a:t>                     </a:t>
            </a:r>
            <a:endParaRPr lang="ru-RU" b="1" dirty="0"/>
          </a:p>
        </p:txBody>
      </p:sp>
      <p:sp>
        <p:nvSpPr>
          <p:cNvPr id="3" name="Содержимое 2"/>
          <p:cNvSpPr>
            <a:spLocks noGrp="1"/>
          </p:cNvSpPr>
          <p:nvPr>
            <p:ph idx="1"/>
          </p:nvPr>
        </p:nvSpPr>
        <p:spPr>
          <a:xfrm>
            <a:off x="142844" y="142852"/>
            <a:ext cx="8858312" cy="6500858"/>
          </a:xfrm>
        </p:spPr>
        <p:style>
          <a:lnRef idx="3">
            <a:schemeClr val="lt1"/>
          </a:lnRef>
          <a:fillRef idx="1">
            <a:schemeClr val="accent1"/>
          </a:fillRef>
          <a:effectRef idx="1">
            <a:schemeClr val="accent1"/>
          </a:effectRef>
          <a:fontRef idx="minor">
            <a:schemeClr val="lt1"/>
          </a:fontRef>
        </p:style>
        <p:txBody>
          <a:bodyPr/>
          <a:lstStyle/>
          <a:p>
            <a:pPr algn="ctr"/>
            <a:endParaRPr lang="uk-UA" b="1" dirty="0" smtClean="0"/>
          </a:p>
          <a:p>
            <a:pPr algn="ctr"/>
            <a:r>
              <a:rPr lang="uk-UA" b="1" dirty="0" smtClean="0"/>
              <a:t>Вічне  диво</a:t>
            </a:r>
          </a:p>
          <a:p>
            <a:pPr algn="ctr"/>
            <a:endParaRPr lang="uk-UA" b="1" dirty="0" smtClean="0"/>
          </a:p>
          <a:p>
            <a:pPr algn="ctr"/>
            <a:r>
              <a:rPr lang="uk-UA" b="1" dirty="0" err="1" smtClean="0"/>
              <a:t>Матвіївко</a:t>
            </a:r>
            <a:r>
              <a:rPr lang="uk-UA" b="1" dirty="0" smtClean="0"/>
              <a:t>,  моє  ти  вічне диво!</a:t>
            </a:r>
          </a:p>
          <a:p>
            <a:pPr algn="ctr"/>
            <a:r>
              <a:rPr lang="uk-UA" b="1" dirty="0" err="1" smtClean="0"/>
              <a:t>Матвіївко</a:t>
            </a:r>
            <a:r>
              <a:rPr lang="uk-UA" b="1" dirty="0" smtClean="0"/>
              <a:t>,  душі  цілюще  джерело!</a:t>
            </a:r>
          </a:p>
          <a:p>
            <a:pPr algn="ctr"/>
            <a:r>
              <a:rPr lang="uk-UA" b="1" dirty="0" smtClean="0"/>
              <a:t>Тут  в  домі батьківськім</a:t>
            </a:r>
          </a:p>
          <a:p>
            <a:pPr algn="ctr"/>
            <a:r>
              <a:rPr lang="uk-UA" b="1" dirty="0" smtClean="0"/>
              <a:t> спокійно  і  щасливо.</a:t>
            </a:r>
          </a:p>
          <a:p>
            <a:pPr algn="ctr"/>
            <a:r>
              <a:rPr lang="uk-UA" b="1" dirty="0" smtClean="0"/>
              <a:t>Навічно  тут  моє  коріння  проросло.</a:t>
            </a:r>
          </a:p>
          <a:p>
            <a:endParaRPr lang="uk-UA" dirty="0" smtClean="0"/>
          </a:p>
          <a:p>
            <a:r>
              <a:rPr lang="uk-UA" sz="2000" dirty="0" smtClean="0"/>
              <a:t>                                                                                                     Л.С. Івахненко</a:t>
            </a:r>
            <a:endParaRPr lang="ru-RU"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480" y="428604"/>
            <a:ext cx="4214842" cy="357190"/>
          </a:xfrm>
        </p:spPr>
        <p:style>
          <a:lnRef idx="3">
            <a:schemeClr val="lt1"/>
          </a:lnRef>
          <a:fillRef idx="1">
            <a:schemeClr val="accent1"/>
          </a:fillRef>
          <a:effectRef idx="1">
            <a:schemeClr val="accent1"/>
          </a:effectRef>
          <a:fontRef idx="minor">
            <a:schemeClr val="lt1"/>
          </a:fontRef>
        </p:style>
        <p:txBody>
          <a:bodyPr>
            <a:normAutofit fontScale="90000"/>
          </a:bodyPr>
          <a:lstStyle/>
          <a:p>
            <a:pPr algn="l"/>
            <a:r>
              <a:rPr lang="uk-UA" sz="2000" dirty="0" smtClean="0">
                <a:latin typeface="+mn-lt"/>
              </a:rPr>
              <a:t>                               </a:t>
            </a:r>
            <a:endParaRPr lang="ru-RU" sz="2800" b="1" dirty="0">
              <a:latin typeface="+mn-lt"/>
            </a:endParaRPr>
          </a:p>
        </p:txBody>
      </p:sp>
      <p:sp>
        <p:nvSpPr>
          <p:cNvPr id="3" name="Содержимое 2"/>
          <p:cNvSpPr>
            <a:spLocks noGrp="1"/>
          </p:cNvSpPr>
          <p:nvPr>
            <p:ph idx="1"/>
          </p:nvPr>
        </p:nvSpPr>
        <p:spPr>
          <a:xfrm>
            <a:off x="142844" y="142852"/>
            <a:ext cx="8858312" cy="6572296"/>
          </a:xfrm>
        </p:spPr>
        <p:style>
          <a:lnRef idx="3">
            <a:schemeClr val="lt1"/>
          </a:lnRef>
          <a:fillRef idx="1">
            <a:schemeClr val="accent1"/>
          </a:fillRef>
          <a:effectRef idx="1">
            <a:schemeClr val="accent1"/>
          </a:effectRef>
          <a:fontRef idx="minor">
            <a:schemeClr val="lt1"/>
          </a:fontRef>
        </p:style>
        <p:txBody>
          <a:bodyPr>
            <a:normAutofit/>
          </a:bodyPr>
          <a:lstStyle/>
          <a:p>
            <a:r>
              <a:rPr lang="uk-UA" sz="2000" dirty="0" smtClean="0"/>
              <a:t>    </a:t>
            </a:r>
          </a:p>
          <a:p>
            <a:r>
              <a:rPr lang="uk-UA" sz="2000" dirty="0" smtClean="0"/>
              <a:t>                                </a:t>
            </a:r>
            <a:r>
              <a:rPr lang="uk-UA" sz="2400" b="1" dirty="0" smtClean="0"/>
              <a:t>Легенда  про  Сині  ворота</a:t>
            </a:r>
          </a:p>
          <a:p>
            <a:endParaRPr lang="uk-UA" sz="2000" dirty="0" smtClean="0"/>
          </a:p>
          <a:p>
            <a:r>
              <a:rPr lang="uk-UA" sz="2000" dirty="0" smtClean="0"/>
              <a:t>     У моєму селі є місце, яке називають  </a:t>
            </a:r>
            <a:r>
              <a:rPr lang="uk-UA" sz="2000" dirty="0" err="1" smtClean="0"/>
              <a:t>“Сині</a:t>
            </a:r>
            <a:r>
              <a:rPr lang="uk-UA" sz="2000" dirty="0" smtClean="0"/>
              <a:t>  </a:t>
            </a:r>
            <a:r>
              <a:rPr lang="uk-UA" sz="2000" dirty="0" err="1" smtClean="0"/>
              <a:t>ворота”</a:t>
            </a:r>
            <a:r>
              <a:rPr lang="uk-UA" sz="2000" dirty="0" smtClean="0"/>
              <a:t>.  Така назва залишилася з часів економії Терещенка, яка була на території села. Він займався вирощуванням цукрових буряків. Економія була дуже велика, а вхід до неї був через великі ворота синього кольору. </a:t>
            </a:r>
          </a:p>
          <a:p>
            <a:r>
              <a:rPr lang="uk-UA" sz="2000" dirty="0" smtClean="0"/>
              <a:t>    Економії вже давно немає, але шлях і це місце називають  і досі Сині ворота. </a:t>
            </a:r>
          </a:p>
          <a:p>
            <a:r>
              <a:rPr lang="uk-UA" sz="2000" dirty="0" smtClean="0"/>
              <a:t>                           </a:t>
            </a:r>
            <a:endParaRPr lang="ru-RU" sz="2000" dirty="0"/>
          </a:p>
        </p:txBody>
      </p:sp>
      <p:pic>
        <p:nvPicPr>
          <p:cNvPr id="4" name="Рисунок 3" descr="C:\Documents and Settings\user\Рабочий стол\хутір (2)\P01020-135847.jpg"/>
          <p:cNvPicPr/>
          <p:nvPr/>
        </p:nvPicPr>
        <p:blipFill>
          <a:blip r:embed="rId2" cstate="print"/>
          <a:srcRect/>
          <a:stretch>
            <a:fillRect/>
          </a:stretch>
        </p:blipFill>
        <p:spPr bwMode="auto">
          <a:xfrm>
            <a:off x="1142976" y="3286124"/>
            <a:ext cx="7143800" cy="33575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428604"/>
            <a:ext cx="6643734" cy="357190"/>
          </a:xfrm>
        </p:spPr>
        <p:style>
          <a:lnRef idx="3">
            <a:schemeClr val="lt1"/>
          </a:lnRef>
          <a:fillRef idx="1">
            <a:schemeClr val="accent1"/>
          </a:fillRef>
          <a:effectRef idx="1">
            <a:schemeClr val="accent1"/>
          </a:effectRef>
          <a:fontRef idx="minor">
            <a:schemeClr val="lt1"/>
          </a:fontRef>
        </p:style>
        <p:txBody>
          <a:bodyPr>
            <a:normAutofit fontScale="90000"/>
          </a:bodyPr>
          <a:lstStyle/>
          <a:p>
            <a:pPr algn="l"/>
            <a:endParaRPr lang="ru-RU" sz="2800" b="1" dirty="0"/>
          </a:p>
        </p:txBody>
      </p:sp>
      <p:sp>
        <p:nvSpPr>
          <p:cNvPr id="3" name="Содержимое 2"/>
          <p:cNvSpPr>
            <a:spLocks noGrp="1"/>
          </p:cNvSpPr>
          <p:nvPr>
            <p:ph idx="1"/>
          </p:nvPr>
        </p:nvSpPr>
        <p:spPr>
          <a:xfrm>
            <a:off x="142844" y="142852"/>
            <a:ext cx="8858312" cy="6572296"/>
          </a:xfrm>
        </p:spPr>
        <p:style>
          <a:lnRef idx="3">
            <a:schemeClr val="lt1"/>
          </a:lnRef>
          <a:fillRef idx="1">
            <a:schemeClr val="accent1"/>
          </a:fillRef>
          <a:effectRef idx="1">
            <a:schemeClr val="accent1"/>
          </a:effectRef>
          <a:fontRef idx="minor">
            <a:schemeClr val="lt1"/>
          </a:fontRef>
        </p:style>
        <p:txBody>
          <a:bodyPr>
            <a:normAutofit/>
          </a:bodyPr>
          <a:lstStyle/>
          <a:p>
            <a:r>
              <a:rPr lang="uk-UA" sz="2000" dirty="0" smtClean="0"/>
              <a:t>   </a:t>
            </a:r>
          </a:p>
          <a:p>
            <a:endParaRPr lang="uk-UA" sz="2000" dirty="0" smtClean="0"/>
          </a:p>
          <a:p>
            <a:r>
              <a:rPr lang="uk-UA" sz="2000" dirty="0" smtClean="0"/>
              <a:t>                            </a:t>
            </a:r>
            <a:r>
              <a:rPr lang="uk-UA" sz="2800" b="1" dirty="0" smtClean="0"/>
              <a:t>Легенда  про  Попову  гору</a:t>
            </a:r>
          </a:p>
          <a:p>
            <a:endParaRPr lang="uk-UA" sz="2000" dirty="0" smtClean="0"/>
          </a:p>
          <a:p>
            <a:pPr>
              <a:buNone/>
            </a:pPr>
            <a:endParaRPr lang="uk-UA" sz="2000" dirty="0" smtClean="0"/>
          </a:p>
          <a:p>
            <a:r>
              <a:rPr lang="uk-UA" sz="2000" dirty="0" smtClean="0"/>
              <a:t>    За селом є Попова  гора. Раніше її від села відділяла  невелика  річка. На ній була красива церква,  біля якої тулилася  хатинка  священика, що жив у ній з дочкою.</a:t>
            </a:r>
          </a:p>
          <a:p>
            <a:r>
              <a:rPr lang="uk-UA" sz="2000" dirty="0" smtClean="0"/>
              <a:t>    Одного літнього дня  дочка Ганнуся  забарилася у своїх подруг  в селі і не помітила,  як швидко пішов дощ. Її умовляли подруги перечекати його.  Але вона сіла на човен і поспішила додому.  Сильний вітер підхопив  човен  з дівчиною і сховав  їх у річковій воді. </a:t>
            </a:r>
            <a:endParaRPr lang="ru-RU"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42844" y="142852"/>
            <a:ext cx="8858312" cy="6500858"/>
          </a:xfrm>
        </p:spPr>
        <p:style>
          <a:lnRef idx="3">
            <a:schemeClr val="lt1"/>
          </a:lnRef>
          <a:fillRef idx="1">
            <a:schemeClr val="accent1"/>
          </a:fillRef>
          <a:effectRef idx="1">
            <a:schemeClr val="accent1"/>
          </a:effectRef>
          <a:fontRef idx="minor">
            <a:schemeClr val="lt1"/>
          </a:fontRef>
        </p:style>
        <p:txBody>
          <a:bodyPr>
            <a:normAutofit/>
          </a:bodyPr>
          <a:lstStyle/>
          <a:p>
            <a:endParaRPr lang="uk-UA" sz="2000" dirty="0" smtClean="0"/>
          </a:p>
          <a:p>
            <a:endParaRPr lang="uk-UA" sz="2000" dirty="0" smtClean="0"/>
          </a:p>
          <a:p>
            <a:pPr marL="363538" indent="-363538"/>
            <a:r>
              <a:rPr lang="uk-UA" sz="2000" dirty="0" smtClean="0"/>
              <a:t>   З того часу інколи на Поповій горі можна в сутінках побачити білу тінь і почути чарівний дівочий спів.</a:t>
            </a:r>
          </a:p>
          <a:p>
            <a:pPr marL="363538" indent="-363538"/>
            <a:endParaRPr lang="uk-UA" sz="2000" dirty="0" smtClean="0"/>
          </a:p>
          <a:p>
            <a:pPr marL="363538" indent="-363538"/>
            <a:endParaRPr lang="uk-UA" sz="2000" dirty="0" smtClean="0"/>
          </a:p>
          <a:p>
            <a:pPr marL="363538" indent="-363538"/>
            <a:endParaRPr lang="uk-UA" sz="2000" dirty="0" smtClean="0"/>
          </a:p>
          <a:p>
            <a:pPr marL="363538" indent="-363538"/>
            <a:endParaRPr lang="ru-RU" sz="2000" dirty="0"/>
          </a:p>
        </p:txBody>
      </p:sp>
      <p:pic>
        <p:nvPicPr>
          <p:cNvPr id="5" name="Рисунок 4" descr="C:\Documents and Settings\user\Рабочий стол\хутір (2)\P01020-135900.jpg"/>
          <p:cNvPicPr/>
          <p:nvPr/>
        </p:nvPicPr>
        <p:blipFill>
          <a:blip r:embed="rId2" cstate="print"/>
          <a:srcRect/>
          <a:stretch>
            <a:fillRect/>
          </a:stretch>
        </p:blipFill>
        <p:spPr bwMode="auto">
          <a:xfrm>
            <a:off x="1071538" y="2214554"/>
            <a:ext cx="7143800" cy="41434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198</TotalTime>
  <Words>586</Words>
  <PresentationFormat>Экран (4:3)</PresentationFormat>
  <Paragraphs>71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Литейная</vt:lpstr>
      <vt:lpstr>Слайд 1</vt:lpstr>
      <vt:lpstr>Слайд 2</vt:lpstr>
      <vt:lpstr>Слайд 3</vt:lpstr>
      <vt:lpstr>Слайд 4</vt:lpstr>
      <vt:lpstr>                   </vt:lpstr>
      <vt:lpstr>                     </vt:lpstr>
      <vt:lpstr>                               </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User</cp:lastModifiedBy>
  <cp:revision>22</cp:revision>
  <dcterms:modified xsi:type="dcterms:W3CDTF">2020-10-24T10:48:55Z</dcterms:modified>
</cp:coreProperties>
</file>